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4" r:id="rId9"/>
    <p:sldId id="265" r:id="rId10"/>
    <p:sldId id="266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36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10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85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22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20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46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72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9325-3328-4A72-B8C3-AE219110B922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6317D-6B70-4B6E-8553-158DA36AD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14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ernatives-economiques.fr/entreprise/volkswagen-modele-de-rationalite-ou-organisation-delinquante-201509251720-00002164.html" TargetMode="External"/><Relationship Id="rId2" Type="http://schemas.openxmlformats.org/officeDocument/2006/relationships/hyperlink" Target="https://www.alternatives-economiques.fr/elites-fraudent-senferment-un-deni-complet/00049759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9928"/>
          </a:xfrm>
          <a:prstGeom prst="rect">
            <a:avLst/>
          </a:prstGeom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Renaud Bécot</a:t>
            </a:r>
          </a:p>
          <a:p>
            <a:r>
              <a:rPr lang="fr-FR" dirty="0">
                <a:solidFill>
                  <a:schemeClr val="bg1"/>
                </a:solidFill>
              </a:rPr>
              <a:t>Gwenola Le </a:t>
            </a:r>
            <a:r>
              <a:rPr lang="fr-FR" dirty="0" err="1">
                <a:solidFill>
                  <a:schemeClr val="bg1"/>
                </a:solidFill>
              </a:rPr>
              <a:t>Naour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223024" y="-78059"/>
            <a:ext cx="11829639" cy="2803842"/>
          </a:xfrm>
        </p:spPr>
        <p:txBody>
          <a:bodyPr>
            <a:noAutofit/>
          </a:bodyPr>
          <a:lstStyle/>
          <a:p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br>
              <a:rPr lang="fr-FR" sz="70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fr-FR" sz="6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Criminalisation du désastre industriel : </a:t>
            </a:r>
            <a:br>
              <a:rPr lang="fr-FR" sz="66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fr-FR" sz="6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de l’Italie à l’Europe</a:t>
            </a:r>
          </a:p>
        </p:txBody>
      </p:sp>
    </p:spTree>
    <p:extLst>
      <p:ext uri="{BB962C8B-B14F-4D97-AF65-F5344CB8AC3E}">
        <p14:creationId xmlns:p14="http://schemas.microsoft.com/office/powerpoint/2010/main" val="241186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ambivalences du recours au droit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Marchand, Anne, « Quand les cancers du travail échappent à la reconnaissance. Les facteurs du non-recours au droit », </a:t>
            </a:r>
            <a:r>
              <a:rPr lang="fr-FR" i="1" dirty="0"/>
              <a:t>Sociétés contemporaines</a:t>
            </a:r>
            <a:r>
              <a:rPr lang="fr-FR" dirty="0"/>
              <a:t>, vol. 102, no. 2, 2016, pp. 103-128.</a:t>
            </a:r>
          </a:p>
          <a:p>
            <a:r>
              <a:rPr lang="fr-FR" dirty="0"/>
              <a:t>Jean-Noël </a:t>
            </a:r>
            <a:r>
              <a:rPr lang="fr-FR" dirty="0" err="1"/>
              <a:t>Jouzel</a:t>
            </a:r>
            <a:r>
              <a:rPr lang="fr-FR" dirty="0"/>
              <a:t> et Giovanni </a:t>
            </a:r>
            <a:r>
              <a:rPr lang="fr-FR" dirty="0" err="1"/>
              <a:t>Prete</a:t>
            </a:r>
            <a:r>
              <a:rPr lang="fr-FR" dirty="0"/>
              <a:t>, « Devenir victime des pesticides. Le recours au droit et ses effets sur la mobilisation des agriculteurs Phyto-victimes », </a:t>
            </a:r>
            <a:r>
              <a:rPr lang="fr-FR" i="1" dirty="0"/>
              <a:t>Sociologie du travail</a:t>
            </a:r>
            <a:r>
              <a:rPr lang="fr-FR" dirty="0"/>
              <a:t>, Vol. 56 - n° 4 | 2014, 435-453.</a:t>
            </a:r>
          </a:p>
        </p:txBody>
      </p:sp>
    </p:spTree>
    <p:extLst>
      <p:ext uri="{BB962C8B-B14F-4D97-AF65-F5344CB8AC3E}">
        <p14:creationId xmlns:p14="http://schemas.microsoft.com/office/powerpoint/2010/main" val="99836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 – La genèse d’un modèle italien dans la judiciarisation des désastres industriels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63" y="2046219"/>
            <a:ext cx="8326266" cy="4442869"/>
          </a:xfrm>
        </p:spPr>
      </p:pic>
    </p:spTree>
    <p:extLst>
      <p:ext uri="{BB962C8B-B14F-4D97-AF65-F5344CB8AC3E}">
        <p14:creationId xmlns:p14="http://schemas.microsoft.com/office/powerpoint/2010/main" val="191031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Laurent Vogel, « L'actualité du modèle ouvrier italien dans les luttes pour la santé au travail », Lucie </a:t>
            </a:r>
            <a:r>
              <a:rPr lang="fr-FR" dirty="0" err="1"/>
              <a:t>Goussard</a:t>
            </a:r>
            <a:r>
              <a:rPr lang="fr-FR" dirty="0"/>
              <a:t> et Guillaume </a:t>
            </a:r>
            <a:r>
              <a:rPr lang="fr-FR" dirty="0" err="1"/>
              <a:t>Tiffon</a:t>
            </a:r>
            <a:r>
              <a:rPr lang="fr-FR" dirty="0"/>
              <a:t> (</a:t>
            </a:r>
            <a:r>
              <a:rPr lang="fr-FR" dirty="0" err="1"/>
              <a:t>dir</a:t>
            </a:r>
            <a:r>
              <a:rPr lang="fr-FR" dirty="0"/>
              <a:t>.), </a:t>
            </a:r>
            <a:r>
              <a:rPr lang="fr-FR" i="1" dirty="0"/>
              <a:t>Syndicalisme et santé au travail</a:t>
            </a:r>
            <a:r>
              <a:rPr lang="fr-FR" dirty="0"/>
              <a:t>, </a:t>
            </a:r>
            <a:r>
              <a:rPr lang="fr-FR" dirty="0" err="1"/>
              <a:t>Vulaines</a:t>
            </a:r>
            <a:r>
              <a:rPr lang="fr-FR" dirty="0"/>
              <a:t>-sur-Seine, Croquant, 2017</a:t>
            </a:r>
          </a:p>
          <a:p>
            <a:r>
              <a:rPr lang="fr-FR" dirty="0"/>
              <a:t>Pascal </a:t>
            </a:r>
            <a:r>
              <a:rPr lang="fr-FR" dirty="0" err="1"/>
              <a:t>Marichalar</a:t>
            </a:r>
            <a:r>
              <a:rPr lang="fr-FR" dirty="0"/>
              <a:t>, « Considérer les désastres industriels comme des crimes. Une spécificité turinoise (fin XXe-début XXIe siècle) », Laura </a:t>
            </a:r>
            <a:r>
              <a:rPr lang="fr-FR" dirty="0" err="1"/>
              <a:t>Centemeri</a:t>
            </a:r>
            <a:r>
              <a:rPr lang="fr-FR" dirty="0"/>
              <a:t> et Xavier </a:t>
            </a:r>
            <a:r>
              <a:rPr lang="fr-FR" dirty="0" err="1"/>
              <a:t>Daumalin</a:t>
            </a:r>
            <a:r>
              <a:rPr lang="fr-FR" dirty="0"/>
              <a:t> (</a:t>
            </a:r>
            <a:r>
              <a:rPr lang="fr-FR" dirty="0" err="1"/>
              <a:t>dir</a:t>
            </a:r>
            <a:r>
              <a:rPr lang="fr-FR" dirty="0"/>
              <a:t>.), </a:t>
            </a:r>
            <a:r>
              <a:rPr lang="fr-FR" i="1" dirty="0"/>
              <a:t>Pollutions industrielles et espaces méditerranéens (XVIIIe-XXIe siècle)</a:t>
            </a:r>
            <a:r>
              <a:rPr lang="fr-FR" dirty="0"/>
              <a:t>, Paris, Karthala, 2015</a:t>
            </a:r>
          </a:p>
        </p:txBody>
      </p:sp>
    </p:spTree>
    <p:extLst>
      <p:ext uri="{BB962C8B-B14F-4D97-AF65-F5344CB8AC3E}">
        <p14:creationId xmlns:p14="http://schemas.microsoft.com/office/powerpoint/2010/main" val="420766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 -</a:t>
            </a:r>
            <a:r>
              <a:rPr lang="fr-FR" dirty="0"/>
              <a:t> </a:t>
            </a:r>
            <a:r>
              <a:rPr lang="fr-FR" b="1" dirty="0"/>
              <a:t>Des avancées récentes aux effets peu prévisibles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Préjudice écologique</a:t>
            </a:r>
          </a:p>
          <a:p>
            <a:r>
              <a:rPr lang="fr-FR" dirty="0"/>
              <a:t>Préjudice d’anxiété</a:t>
            </a:r>
          </a:p>
          <a:p>
            <a:r>
              <a:rPr lang="fr-FR"/>
              <a:t>Actions </a:t>
            </a:r>
            <a:r>
              <a:rPr lang="fr-FR" dirty="0"/>
              <a:t>de groupe</a:t>
            </a:r>
          </a:p>
          <a:p>
            <a:endParaRPr lang="fr-FR" dirty="0"/>
          </a:p>
          <a:p>
            <a:r>
              <a:rPr lang="fr-FR" dirty="0"/>
              <a:t>Un principe de contestation</a:t>
            </a:r>
          </a:p>
          <a:p>
            <a:endParaRPr lang="fr-FR" dirty="0"/>
          </a:p>
          <a:p>
            <a:r>
              <a:rPr lang="fr-FR" dirty="0"/>
              <a:t>Faut-il pénaliser ?</a:t>
            </a:r>
          </a:p>
        </p:txBody>
      </p:sp>
    </p:spTree>
    <p:extLst>
      <p:ext uri="{BB962C8B-B14F-4D97-AF65-F5344CB8AC3E}">
        <p14:creationId xmlns:p14="http://schemas.microsoft.com/office/powerpoint/2010/main" val="419745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7" y="365125"/>
            <a:ext cx="10879096" cy="6114052"/>
          </a:xfrm>
        </p:spPr>
      </p:pic>
    </p:spTree>
    <p:extLst>
      <p:ext uri="{BB962C8B-B14F-4D97-AF65-F5344CB8AC3E}">
        <p14:creationId xmlns:p14="http://schemas.microsoft.com/office/powerpoint/2010/main" val="202791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5" y="275499"/>
            <a:ext cx="9751646" cy="6431938"/>
          </a:xfrm>
        </p:spPr>
      </p:pic>
    </p:spTree>
    <p:extLst>
      <p:ext uri="{BB962C8B-B14F-4D97-AF65-F5344CB8AC3E}">
        <p14:creationId xmlns:p14="http://schemas.microsoft.com/office/powerpoint/2010/main" val="102641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0" y="240664"/>
            <a:ext cx="11088242" cy="6160135"/>
          </a:xfrm>
        </p:spPr>
      </p:pic>
    </p:spTree>
    <p:extLst>
      <p:ext uri="{BB962C8B-B14F-4D97-AF65-F5344CB8AC3E}">
        <p14:creationId xmlns:p14="http://schemas.microsoft.com/office/powerpoint/2010/main" val="347079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 – Les pollutions industrielles, des illégalismes de droit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Décret de 1810 sur les établissements incommodes et insalubres</a:t>
            </a:r>
          </a:p>
          <a:p>
            <a:pPr lvl="1"/>
            <a:r>
              <a:rPr lang="fr-FR" dirty="0" err="1"/>
              <a:t>Massard-Guilbaud</a:t>
            </a:r>
            <a:r>
              <a:rPr lang="fr-FR" dirty="0"/>
              <a:t> Geneviève, </a:t>
            </a:r>
            <a:r>
              <a:rPr lang="fr-FR" i="1" dirty="0"/>
              <a:t>Histoire de la pollution industrielle. France, 1789-1914</a:t>
            </a:r>
            <a:r>
              <a:rPr lang="fr-FR" dirty="0"/>
              <a:t>, Paris, Éditions de l'EHESS, 2010 ; </a:t>
            </a:r>
          </a:p>
          <a:p>
            <a:pPr lvl="1"/>
            <a:r>
              <a:rPr lang="fr-FR" dirty="0"/>
              <a:t>Le Roux Thomas et François </a:t>
            </a:r>
            <a:r>
              <a:rPr lang="fr-FR" dirty="0" err="1"/>
              <a:t>Jarrige</a:t>
            </a:r>
            <a:r>
              <a:rPr lang="fr-FR" dirty="0"/>
              <a:t>, </a:t>
            </a:r>
            <a:r>
              <a:rPr lang="fr-FR" i="1" dirty="0"/>
              <a:t>La Contamination du monde, Une histoire des pollutions à l'âge industriel</a:t>
            </a:r>
            <a:r>
              <a:rPr lang="fr-FR" dirty="0"/>
              <a:t>, Paris, Seuil, 2017</a:t>
            </a:r>
          </a:p>
          <a:p>
            <a:r>
              <a:rPr lang="fr-FR" dirty="0"/>
              <a:t>Loi de 1898 sur les accidents du travail,</a:t>
            </a:r>
          </a:p>
          <a:p>
            <a:r>
              <a:rPr lang="fr-FR" dirty="0"/>
              <a:t>Loi de 1919 sur les maladies professionnelles</a:t>
            </a:r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Henry Emmanuel, </a:t>
            </a:r>
            <a:r>
              <a:rPr lang="fr-FR" i="1" dirty="0"/>
              <a:t>Ignorance scientifique et inaction publique. Les politiques de santé au travail</a:t>
            </a:r>
            <a:r>
              <a:rPr lang="fr-FR" dirty="0"/>
              <a:t>, Paris, Presses de Sciences Po, 2016.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01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/>
              <a:t>Les illégalismes environnementaux entre pénalisation et magistrature technique</a:t>
            </a:r>
            <a:br>
              <a:rPr lang="fr-FR" b="1" i="1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https://www.alternatives-economiques.fr/elites-fraudent-senferment-un-deni-complet/00049759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https://www.alternatives-economiques.fr/entreprise/volkswagen-modele-de-rationalite-ou-organisation-delinquante-201509251720-00002164.html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8016948" y="2190307"/>
            <a:ext cx="3338439" cy="31476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2014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57" y="2505075"/>
            <a:ext cx="2430073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9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 – Des victimes qui se mobilisent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21" y="1415527"/>
            <a:ext cx="8123873" cy="527716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090E51-F018-7647-B5F0-CA98DA563EF1}"/>
              </a:ext>
            </a:extLst>
          </p:cNvPr>
          <p:cNvSpPr txBox="1"/>
          <p:nvPr/>
        </p:nvSpPr>
        <p:spPr>
          <a:xfrm>
            <a:off x="8965580" y="6434254"/>
            <a:ext cx="296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 Pascal </a:t>
            </a:r>
            <a:r>
              <a:rPr lang="fr-FR" dirty="0" err="1"/>
              <a:t>Pavani</a:t>
            </a:r>
            <a:r>
              <a:rPr lang="fr-FR" dirty="0"/>
              <a:t>. AFP</a:t>
            </a:r>
          </a:p>
        </p:txBody>
      </p:sp>
    </p:spTree>
    <p:extLst>
      <p:ext uri="{BB962C8B-B14F-4D97-AF65-F5344CB8AC3E}">
        <p14:creationId xmlns:p14="http://schemas.microsoft.com/office/powerpoint/2010/main" val="285318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mobilisation des anciens verriers de Givors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Pascal </a:t>
            </a:r>
            <a:r>
              <a:rPr lang="fr-FR" dirty="0" err="1"/>
              <a:t>Marichalar</a:t>
            </a:r>
            <a:r>
              <a:rPr lang="fr-FR" dirty="0"/>
              <a:t>, </a:t>
            </a:r>
            <a:r>
              <a:rPr lang="fr-FR" i="1" dirty="0"/>
              <a:t>Qui a tué les verriers de Givors ? Une enquête de sciences sociales</a:t>
            </a:r>
            <a:r>
              <a:rPr lang="fr-FR" dirty="0"/>
              <a:t>, Paris, La Découverte, 2017 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8" y="2940728"/>
            <a:ext cx="7991867" cy="44914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95" y="2366571"/>
            <a:ext cx="26638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34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procès de la catastrophe de Feyzin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" y="2031197"/>
            <a:ext cx="6390440" cy="4299934"/>
          </a:xfrm>
        </p:spPr>
      </p:pic>
    </p:spTree>
    <p:extLst>
      <p:ext uri="{BB962C8B-B14F-4D97-AF65-F5344CB8AC3E}">
        <p14:creationId xmlns:p14="http://schemas.microsoft.com/office/powerpoint/2010/main" val="2226611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232</Words>
  <Application>Microsoft Macintosh PowerPoint</Application>
  <PresentationFormat>Grand écran</PresentationFormat>
  <Paragraphs>35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Bahnschrift Condensed</vt:lpstr>
      <vt:lpstr>Arial</vt:lpstr>
      <vt:lpstr>Calibri</vt:lpstr>
      <vt:lpstr>Calibri Light</vt:lpstr>
      <vt:lpstr>Thème Office</vt:lpstr>
      <vt:lpstr>        Criminalisation du désastre industriel :  de l’Italie à l’Europe</vt:lpstr>
      <vt:lpstr>Présentation PowerPoint</vt:lpstr>
      <vt:lpstr>Présentation PowerPoint</vt:lpstr>
      <vt:lpstr>Présentation PowerPoint</vt:lpstr>
      <vt:lpstr>I – Les pollutions industrielles, des illégalismes de droit ?</vt:lpstr>
      <vt:lpstr>Les illégalismes environnementaux entre pénalisation et magistrature technique </vt:lpstr>
      <vt:lpstr>II – Des victimes qui se mobilisent</vt:lpstr>
      <vt:lpstr>La mobilisation des anciens verriers de Givors</vt:lpstr>
      <vt:lpstr>Le procès de la catastrophe de Feyzin</vt:lpstr>
      <vt:lpstr>Les ambivalences du recours au droit</vt:lpstr>
      <vt:lpstr>III – La genèse d’un modèle italien dans la judiciarisation des désastres industriels</vt:lpstr>
      <vt:lpstr>Présentation PowerPoint</vt:lpstr>
      <vt:lpstr>Conclusion - Des avancées récentes aux effets peu prévisibles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Criminalisation du désastre industriel :  de l’Italie à l’Europe</dc:title>
  <dc:creator>Renaud</dc:creator>
  <cp:lastModifiedBy>Le Naour Gwenola</cp:lastModifiedBy>
  <cp:revision>10</cp:revision>
  <dcterms:created xsi:type="dcterms:W3CDTF">2019-06-11T10:56:32Z</dcterms:created>
  <dcterms:modified xsi:type="dcterms:W3CDTF">2019-06-13T13:53:34Z</dcterms:modified>
</cp:coreProperties>
</file>